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6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851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87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9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15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801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4530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130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6462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55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48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908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BDDDC-5A71-41BE-A892-DFF284937254}" type="datetimeFigureOut">
              <a:rPr lang="es-ES" smtClean="0"/>
              <a:t>14/02/2014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F57D1-6E14-4439-B6C2-4B9F18E946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604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250" y="4192"/>
            <a:ext cx="9131749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es-ES" sz="72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LA EDAD MEDIA</a:t>
            </a:r>
          </a:p>
          <a:p>
            <a:endParaRPr lang="es-ES" sz="28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es-ES" sz="28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HECHO POR:</a:t>
            </a:r>
          </a:p>
          <a:p>
            <a:pPr algn="l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Carla, Elena, Eliana y Elida</a:t>
            </a:r>
          </a:p>
        </p:txBody>
      </p:sp>
    </p:spTree>
    <p:extLst>
      <p:ext uri="{BB962C8B-B14F-4D97-AF65-F5344CB8AC3E}">
        <p14:creationId xmlns:p14="http://schemas.microsoft.com/office/powerpoint/2010/main" val="304652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jugl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7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Los Trovadores</a:t>
            </a:r>
            <a:endParaRPr lang="es-ES" sz="6000" b="1" dirty="0">
              <a:solidFill>
                <a:srgbClr val="FF000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 smtClean="0">
                <a:latin typeface="Comic Sans MS" pitchFamily="66" charset="0"/>
              </a:rPr>
              <a:t>Los trovadores fueron poetas-músicos medievales que divertían a los nobles en los castillos, después se fueron a la ciudad.</a:t>
            </a:r>
          </a:p>
          <a:p>
            <a:r>
              <a:rPr lang="es-ES" sz="2800" dirty="0" smtClean="0">
                <a:latin typeface="Comic Sans MS" pitchFamily="66" charset="0"/>
              </a:rPr>
              <a:t>Tuvieron  una gran importancia durante la Edad Media. Estos personajes utilizaban el tema del amor platónico y el espíritu caballeresco de los héroes de las cruzadas.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9123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Edad-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4595812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7" descr="13middle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700213"/>
            <a:ext cx="43815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64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5400" dirty="0" smtClean="0">
                <a:solidFill>
                  <a:schemeClr val="accent3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LA NOBLEZA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En la Edad Media, era uno de los tres estamentos, junto con el clero y los campesinos</a:t>
            </a:r>
            <a:r>
              <a:rPr lang="es-ES" altLang="es-ES" sz="2000" smtClean="0">
                <a:latin typeface="Comic Sans MS" pitchFamily="66" charset="0"/>
              </a:rPr>
              <a:t>.</a:t>
            </a:r>
          </a:p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Eran privilegiados y por lo tanto  tenían grandes  privilegios como son el no pagar impuestos, no trabajar, </a:t>
            </a:r>
          </a:p>
          <a:p>
            <a:pPr eaLnBrk="1" hangingPunct="1"/>
            <a:r>
              <a:rPr lang="es-ES" altLang="es-ES" sz="1600" smtClean="0">
                <a:latin typeface="Comic Sans MS" pitchFamily="66" charset="0"/>
              </a:rPr>
              <a:t>Eran propietarios de tierras, cobraban impuestos, tenían importantes cargos políticos y militares.</a:t>
            </a:r>
          </a:p>
          <a:p>
            <a:pPr eaLnBrk="1" hangingPunct="1"/>
            <a:r>
              <a:rPr lang="es-ES" altLang="es-ES" sz="1600" smtClean="0">
                <a:latin typeface="Algerian" pitchFamily="82" charset="0"/>
              </a:rPr>
              <a:t>LOS REYES</a:t>
            </a:r>
            <a:r>
              <a:rPr lang="es-ES" altLang="es-ES" sz="1600" smtClean="0">
                <a:latin typeface="Comic Sans MS" pitchFamily="66" charset="0"/>
              </a:rPr>
              <a:t>: son los mas importantes de la nobleza , los nobles y caballeros les obedecen les, les dan consejo y prestan ayuda militar y económica y los reyes a cambio les dan tierras (feudos) y titulos como conde y marques.</a:t>
            </a:r>
          </a:p>
          <a:p>
            <a:pPr eaLnBrk="1" hangingPunct="1"/>
            <a:r>
              <a:rPr lang="es-ES" altLang="es-ES" sz="1400" smtClean="0">
                <a:latin typeface="Algerian" pitchFamily="82" charset="0"/>
              </a:rPr>
              <a:t>EL CLERO: </a:t>
            </a:r>
            <a:r>
              <a:rPr lang="es-ES" altLang="es-ES" sz="1600" smtClean="0">
                <a:latin typeface="Comic Sans MS" pitchFamily="66" charset="0"/>
              </a:rPr>
              <a:t>El clero vive en los monasterios se dedica a rezar y a trabajar los campos de su alrededor se suelen dedicar a copiar libros. Cobran el diezmo que consiste en que los campesinos dan el 10% de los cultivos.</a:t>
            </a:r>
          </a:p>
          <a:p>
            <a:pPr eaLnBrk="1" hangingPunct="1"/>
            <a:r>
              <a:rPr lang="es-ES" altLang="es-ES" sz="1600" smtClean="0">
                <a:latin typeface="Algerian" pitchFamily="82" charset="0"/>
              </a:rPr>
              <a:t>Los caballeros:</a:t>
            </a:r>
            <a:r>
              <a:rPr lang="es-ES" altLang="es-ES" sz="1600" smtClean="0">
                <a:latin typeface="Comic Sans MS" pitchFamily="66" charset="0"/>
              </a:rPr>
              <a:t> los caballeros primero sirven como pajes a los 6 años, como escuderos a  los 14 y a los 18 se convierten en caballeros. Defienden al castillo y manejan todo tipo de armas sobre un caballo, tienen la obligación de defender a los mas miserables son protegidos por una cota de malla cubiertos por una armadura de metal defendiéndose con un escudo y una espada u otra arma.</a:t>
            </a:r>
            <a:endParaRPr lang="es-ES" altLang="es-ES" sz="1600" smtClean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88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agri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3438525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7" descr="campesi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33375"/>
            <a:ext cx="47148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9" descr="Caballeros%20y%20castillos%20-%20Nea%20Educastu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213100"/>
            <a:ext cx="4716462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1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solidFill>
                  <a:schemeClr val="accent2">
                    <a:lumMod val="75000"/>
                  </a:schemeClr>
                </a:solidFill>
                <a:latin typeface="Vijaya" panose="020B0604020202020204" pitchFamily="34" charset="0"/>
                <a:cs typeface="Vijaya" panose="020B0604020202020204" pitchFamily="34" charset="0"/>
              </a:rPr>
              <a:t>EL TRABAJO DEL CAMPO</a:t>
            </a:r>
            <a:endParaRPr lang="es-ES" sz="6600" dirty="0">
              <a:solidFill>
                <a:schemeClr val="accent2">
                  <a:lumMod val="75000"/>
                </a:schemeClr>
              </a:solidFill>
              <a:latin typeface="Vijaya" panose="020B0604020202020204" pitchFamily="34" charset="0"/>
              <a:cs typeface="Vijaya" panose="020B0604020202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La primera imagen de la pantalla es la alta edad</a:t>
            </a:r>
          </a:p>
          <a:p>
            <a:pPr marL="0" indent="0">
              <a:buNone/>
            </a:pP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media. Y se ve como hombre, mujeres y niños participaban en las tareas agricolas y también viven alrededor del castillo. </a:t>
            </a:r>
          </a:p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En la segunda imagen se ve como los trabajadores</a:t>
            </a:r>
          </a:p>
          <a:p>
            <a:pPr marL="0" indent="0">
              <a:buNone/>
            </a:pP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utilizaban instrumentos rudimentarios  como la azada, la hoz, la guadaña y el arado deslizante.</a:t>
            </a:r>
          </a:p>
          <a:p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La tercera imagen ya es la baja edad media </a:t>
            </a:r>
            <a:r>
              <a:rPr lang="es-ES" sz="2400" smtClean="0">
                <a:latin typeface="Comic Sans MS" panose="030F0702030302020204" pitchFamily="66" charset="0"/>
                <a:cs typeface="Vijaya" panose="020B0604020202020204" pitchFamily="34" charset="0"/>
              </a:rPr>
              <a:t>donde tenían</a:t>
            </a:r>
          </a:p>
          <a:p>
            <a:pPr marL="0" indent="0">
              <a:buNone/>
            </a:pPr>
            <a:r>
              <a:rPr lang="es-ES" sz="2400" smtClean="0">
                <a:latin typeface="Comic Sans MS" panose="030F0702030302020204" pitchFamily="66" charset="0"/>
                <a:cs typeface="Vijaya" panose="020B0604020202020204" pitchFamily="34" charset="0"/>
              </a:rPr>
              <a:t>los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intrumentos mas perfeccionados: </a:t>
            </a:r>
            <a:r>
              <a:rPr lang="es-ES" sz="2400" dirty="0">
                <a:latin typeface="Comic Sans MS" panose="030F0702030302020204" pitchFamily="66" charset="0"/>
                <a:cs typeface="Vijaya" panose="020B0604020202020204" pitchFamily="34" charset="0"/>
              </a:rPr>
              <a:t>el arado de vertedera, que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permitía </a:t>
            </a:r>
            <a:r>
              <a:rPr lang="es-ES" sz="2400" dirty="0">
                <a:latin typeface="Comic Sans MS" panose="030F0702030302020204" pitchFamily="66" charset="0"/>
                <a:cs typeface="Vijaya" panose="020B0604020202020204" pitchFamily="34" charset="0"/>
              </a:rPr>
              <a:t>surcos más profundos y aireaba la tierra al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voltearla</a:t>
            </a:r>
            <a:r>
              <a:rPr lang="es-ES" sz="2400" dirty="0">
                <a:latin typeface="Comic Sans MS" panose="030F0702030302020204" pitchFamily="66" charset="0"/>
                <a:cs typeface="Vijaya" panose="020B0604020202020204" pitchFamily="34" charset="0"/>
              </a:rPr>
              <a:t> </a:t>
            </a:r>
            <a:r>
              <a:rPr lang="es-ES" sz="2400" dirty="0" smtClean="0">
                <a:latin typeface="Comic Sans MS" panose="030F0702030302020204" pitchFamily="66" charset="0"/>
                <a:cs typeface="Vijaya" panose="020B0604020202020204" pitchFamily="34" charset="0"/>
              </a:rPr>
              <a:t>. Debido a estos inventos las tierras mas cosechas y lo que les sobraba lo vendían en el mercado.</a:t>
            </a:r>
            <a:endParaRPr lang="es-ES" sz="2400" dirty="0">
              <a:latin typeface="Comic Sans MS" panose="030F0702030302020204" pitchFamily="66" charset="0"/>
              <a:cs typeface="Vijay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813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Vasalla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9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 smtClean="0">
                <a:solidFill>
                  <a:srgbClr val="00B0F0"/>
                </a:solidFill>
                <a:latin typeface="Vijaya" pitchFamily="34" charset="0"/>
                <a:cs typeface="Vijaya" pitchFamily="34" charset="0"/>
              </a:rPr>
              <a:t>Ceremonia del Vasallaje</a:t>
            </a:r>
            <a:endParaRPr lang="es-ES" sz="6000" b="1" dirty="0">
              <a:solidFill>
                <a:srgbClr val="00B0F0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dirty="0">
                <a:latin typeface="Comic Sans MS" pitchFamily="66" charset="0"/>
              </a:rPr>
              <a:t>Es el compromiso entre los señores y vasallos, es una ceremonia publica que consta de las siguientes partes:</a:t>
            </a:r>
          </a:p>
          <a:p>
            <a:r>
              <a:rPr lang="es-ES" sz="1800" b="1" dirty="0" smtClean="0">
                <a:latin typeface="Comic Sans MS" pitchFamily="66" charset="0"/>
              </a:rPr>
              <a:t>Él </a:t>
            </a:r>
            <a:r>
              <a:rPr lang="es-ES" sz="1800" b="1" dirty="0">
                <a:latin typeface="Comic Sans MS" pitchFamily="66" charset="0"/>
              </a:rPr>
              <a:t>homenaje: </a:t>
            </a:r>
            <a:r>
              <a:rPr lang="es-ES" sz="1800" dirty="0">
                <a:latin typeface="Comic Sans MS" pitchFamily="66" charset="0"/>
              </a:rPr>
              <a:t>El vasallo coloca las manos entre las de su futuro señor y declara su voluntad de ser </a:t>
            </a:r>
            <a:r>
              <a:rPr lang="es-ES" sz="1800" dirty="0" smtClean="0">
                <a:latin typeface="Comic Sans MS" pitchFamily="66" charset="0"/>
              </a:rPr>
              <a:t>vasallo.:“ </a:t>
            </a:r>
            <a:r>
              <a:rPr lang="es-ES" sz="1800" dirty="0">
                <a:latin typeface="Comic Sans MS" pitchFamily="66" charset="0"/>
              </a:rPr>
              <a:t>Señor me hago hombre vuestro.” Y el señor responde: “Os recibo y tomo por hombre</a:t>
            </a:r>
            <a:r>
              <a:rPr lang="es-ES" sz="1800" dirty="0" smtClean="0">
                <a:latin typeface="Comic Sans MS" pitchFamily="66" charset="0"/>
              </a:rPr>
              <a:t>.”</a:t>
            </a:r>
          </a:p>
          <a:p>
            <a:r>
              <a:rPr lang="es-ES" sz="1800" b="1" dirty="0" smtClean="0">
                <a:latin typeface="Comic Sans MS" pitchFamily="66" charset="0"/>
              </a:rPr>
              <a:t>El </a:t>
            </a:r>
            <a:r>
              <a:rPr lang="es-ES" sz="1800" b="1" dirty="0">
                <a:latin typeface="Comic Sans MS" pitchFamily="66" charset="0"/>
              </a:rPr>
              <a:t>juramento de fidelidad</a:t>
            </a:r>
            <a:r>
              <a:rPr lang="es-ES" sz="1800" dirty="0">
                <a:latin typeface="Comic Sans MS" pitchFamily="66" charset="0"/>
              </a:rPr>
              <a:t>, de pie y con la mano sobre los libros sagrados: “Yo, te seré fiel a ti, con fe recta, sin males artes, como un hombre debe serlo para con su señor, sin engaños a sabiendas.”</a:t>
            </a:r>
          </a:p>
          <a:p>
            <a:r>
              <a:rPr lang="es-ES" sz="1800" b="1" dirty="0" smtClean="0">
                <a:latin typeface="Comic Sans MS" pitchFamily="66" charset="0"/>
              </a:rPr>
              <a:t>Él </a:t>
            </a:r>
            <a:r>
              <a:rPr lang="es-ES" sz="1800" b="1" dirty="0">
                <a:latin typeface="Comic Sans MS" pitchFamily="66" charset="0"/>
              </a:rPr>
              <a:t>osculum: </a:t>
            </a:r>
            <a:r>
              <a:rPr lang="es-ES" sz="1800" dirty="0">
                <a:latin typeface="Comic Sans MS" pitchFamily="66" charset="0"/>
              </a:rPr>
              <a:t>“Os recibo y tomo por hombre y os beso en señal de la fidelidad.”</a:t>
            </a:r>
          </a:p>
          <a:p>
            <a:r>
              <a:rPr lang="es-ES" sz="1800" b="1" dirty="0" smtClean="0">
                <a:latin typeface="Comic Sans MS" pitchFamily="66" charset="0"/>
              </a:rPr>
              <a:t>La </a:t>
            </a:r>
            <a:r>
              <a:rPr lang="es-ES" sz="1800" b="1" dirty="0">
                <a:latin typeface="Comic Sans MS" pitchFamily="66" charset="0"/>
              </a:rPr>
              <a:t>investidura: </a:t>
            </a:r>
            <a:r>
              <a:rPr lang="es-ES" sz="1800" dirty="0">
                <a:latin typeface="Comic Sans MS" pitchFamily="66" charset="0"/>
              </a:rPr>
              <a:t>Es la entrega por parte del señor de un objeto simbólico, que representa la concesión material que se va a dar al vasallo</a:t>
            </a:r>
            <a:r>
              <a:rPr lang="es-ES" sz="1800" dirty="0" smtClean="0">
                <a:latin typeface="Comic Sans MS" pitchFamily="66" charset="0"/>
              </a:rPr>
              <a:t>.</a:t>
            </a:r>
            <a:endParaRPr lang="es-ES" sz="1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6109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559</Words>
  <Application>Microsoft Office PowerPoint</Application>
  <PresentationFormat>Presentación en pantalla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Los Trovadores</vt:lpstr>
      <vt:lpstr>Presentación de PowerPoint</vt:lpstr>
      <vt:lpstr>LA NOBLEZA</vt:lpstr>
      <vt:lpstr>Presentación de PowerPoint</vt:lpstr>
      <vt:lpstr>EL TRABAJO DEL CAMPO</vt:lpstr>
      <vt:lpstr>Presentación de PowerPoint</vt:lpstr>
      <vt:lpstr>Ceremonia del Vasallaje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Artaza Romo Ikaslea</dc:creator>
  <cp:lastModifiedBy>Artaza Romo Ikaslea</cp:lastModifiedBy>
  <cp:revision>9</cp:revision>
  <dcterms:created xsi:type="dcterms:W3CDTF">2014-02-12T11:46:45Z</dcterms:created>
  <dcterms:modified xsi:type="dcterms:W3CDTF">2014-02-14T13:15:27Z</dcterms:modified>
</cp:coreProperties>
</file>